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7"/>
  </p:notesMasterIdLst>
  <p:handoutMasterIdLst>
    <p:handoutMasterId r:id="rId18"/>
  </p:handoutMasterIdLst>
  <p:sldIdLst>
    <p:sldId id="360" r:id="rId5"/>
    <p:sldId id="265" r:id="rId6"/>
    <p:sldId id="326" r:id="rId7"/>
    <p:sldId id="261" r:id="rId8"/>
    <p:sldId id="276" r:id="rId9"/>
    <p:sldId id="361" r:id="rId10"/>
    <p:sldId id="356" r:id="rId11"/>
    <p:sldId id="362" r:id="rId12"/>
    <p:sldId id="350" r:id="rId13"/>
    <p:sldId id="353" r:id="rId14"/>
    <p:sldId id="351"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showGuides="1">
      <p:cViewPr varScale="1">
        <p:scale>
          <a:sx n="82" d="100"/>
          <a:sy n="82" d="100"/>
        </p:scale>
        <p:origin x="720" y="72"/>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a:lstStyle/>
        <a:p>
          <a:endParaRPr lang="en-US"/>
        </a:p>
      </dgm:t>
    </dgm:pt>
    <dgm:pt modelId="{1E18ABDB-2C65-481A-9697-4BB1A5814720}">
      <dgm:prSet phldrT="[Text]" custT="1"/>
      <dgm:spPr/>
      <dgm:t>
        <a:bodyPr/>
        <a:lstStyle/>
        <a:p>
          <a:pPr>
            <a:buFont typeface="Symbol" panose="05050102010706020507" pitchFamily="18" charset="2"/>
            <a:buChar char=""/>
          </a:pPr>
          <a:r>
            <a:rPr lang="en-US" sz="1100" dirty="0"/>
            <a:t>Project Start</a:t>
          </a:r>
        </a:p>
      </dgm:t>
    </dgm:pt>
    <dgm:pt modelId="{189B4EE0-BAF6-4624-B498-24C679B282A0}" type="parTrans" cxnId="{911CD827-AFAA-4582-A808-E76CD7C0D9F7}">
      <dgm:prSet/>
      <dgm:spPr/>
      <dgm:t>
        <a:bodyPr/>
        <a:lstStyle/>
        <a:p>
          <a:endParaRPr lang="en-US"/>
        </a:p>
      </dgm:t>
    </dgm:pt>
    <dgm:pt modelId="{56EF77DA-74FA-45C8-93B4-CE4CCAA0FDE3}" type="sibTrans" cxnId="{911CD827-AFAA-4582-A808-E76CD7C0D9F7}">
      <dgm:prSet/>
      <dgm:spPr/>
      <dgm:t>
        <a:bodyPr/>
        <a:lstStyle/>
        <a:p>
          <a:endParaRPr lang="en-US"/>
        </a:p>
      </dgm:t>
    </dgm:pt>
    <dgm:pt modelId="{2BA6087A-7EE5-4410-B909-C414B1808A95}">
      <dgm:prSet phldrT="[Text]" custT="1"/>
      <dgm:spPr/>
      <dgm:t>
        <a:bodyPr/>
        <a:lstStyle/>
        <a:p>
          <a:r>
            <a:rPr lang="en-US" sz="1100" dirty="0"/>
            <a:t>Back End</a:t>
          </a:r>
        </a:p>
      </dgm:t>
    </dgm:pt>
    <dgm:pt modelId="{44733BE3-2FB6-4DB3-9F34-472E3131D9D4}" type="parTrans" cxnId="{C8564E4C-5FA2-495C-B8F8-C9B6EB3D546F}">
      <dgm:prSet/>
      <dgm:spPr/>
      <dgm:t>
        <a:bodyPr/>
        <a:lstStyle/>
        <a:p>
          <a:endParaRPr lang="en-US"/>
        </a:p>
      </dgm:t>
    </dgm:pt>
    <dgm:pt modelId="{51D96675-6942-4517-A760-9B131B15E716}" type="sibTrans" cxnId="{C8564E4C-5FA2-495C-B8F8-C9B6EB3D546F}">
      <dgm:prSet/>
      <dgm:spPr/>
      <dgm:t>
        <a:bodyPr/>
        <a:lstStyle/>
        <a:p>
          <a:endParaRPr lang="en-US"/>
        </a:p>
      </dgm:t>
    </dgm:pt>
    <dgm:pt modelId="{55A21677-BB59-494C-82E8-51D6F1954E8A}">
      <dgm:prSet phldrT="[Text]"/>
      <dgm:spPr/>
      <dgm:t>
        <a:bodyPr/>
        <a:lstStyle/>
        <a:p>
          <a:pPr>
            <a:buFont typeface="Symbol" panose="05050102010706020507" pitchFamily="18" charset="2"/>
            <a:buChar char=""/>
          </a:pPr>
          <a:r>
            <a:rPr lang="en-US" dirty="0"/>
            <a:t>Creating the Back End Functionality of the Web Portal with Django</a:t>
          </a:r>
        </a:p>
      </dgm:t>
    </dgm:pt>
    <dgm:pt modelId="{46C3AAC8-6F29-444E-841A-100D9D4E21AB}" type="parTrans" cxnId="{6E3D1736-B136-4C96-902C-142442CA6C80}">
      <dgm:prSet/>
      <dgm:spPr/>
      <dgm:t>
        <a:bodyPr/>
        <a:lstStyle/>
        <a:p>
          <a:endParaRPr lang="en-US"/>
        </a:p>
      </dgm:t>
    </dgm:pt>
    <dgm:pt modelId="{3A2C6D13-B0A5-44EC-92BB-77ACAC8BCE57}" type="sibTrans" cxnId="{6E3D1736-B136-4C96-902C-142442CA6C80}">
      <dgm:prSet/>
      <dgm:spPr/>
      <dgm:t>
        <a:bodyPr/>
        <a:lstStyle/>
        <a:p>
          <a:endParaRPr lang="en-US"/>
        </a:p>
      </dgm:t>
    </dgm:pt>
    <dgm:pt modelId="{FEC8BFC1-30C8-4898-9F6A-B477AF736248}">
      <dgm:prSet phldrT="[Text]"/>
      <dgm:spPr/>
      <dgm:t>
        <a:bodyPr/>
        <a:lstStyle/>
        <a:p>
          <a:pPr>
            <a:buFont typeface="Symbol" panose="05050102010706020507" pitchFamily="18" charset="2"/>
            <a:buChar char=""/>
          </a:pPr>
          <a:r>
            <a:rPr lang="en-US" dirty="0"/>
            <a:t>Learning Various Technologies like Django and HTML/CSS/JS</a:t>
          </a:r>
        </a:p>
      </dgm:t>
    </dgm:pt>
    <dgm:pt modelId="{84D42858-48F2-4CB3-A188-14BE3C0D03BC}" type="sibTrans" cxnId="{C01F544A-3A05-4ADA-8843-9AE1FFCE5D10}">
      <dgm:prSet/>
      <dgm:spPr/>
      <dgm:t>
        <a:bodyPr/>
        <a:lstStyle/>
        <a:p>
          <a:endParaRPr lang="en-US"/>
        </a:p>
      </dgm:t>
    </dgm:pt>
    <dgm:pt modelId="{C009C9D0-2818-4390-9B62-5A28D59E2EC2}" type="parTrans" cxnId="{C01F544A-3A05-4ADA-8843-9AE1FFCE5D10}">
      <dgm:prSet/>
      <dgm:spPr/>
      <dgm:t>
        <a:bodyPr/>
        <a:lstStyle/>
        <a:p>
          <a:endParaRPr lang="en-US"/>
        </a:p>
      </dgm:t>
    </dgm:pt>
    <dgm:pt modelId="{8CD42582-8C96-4063-AD95-7C16DA353458}">
      <dgm:prSet phldrT="[Text]" custT="1"/>
      <dgm:spPr/>
      <dgm:t>
        <a:bodyPr/>
        <a:lstStyle/>
        <a:p>
          <a:r>
            <a:rPr lang="en-US" sz="1100" dirty="0"/>
            <a:t>Front End</a:t>
          </a:r>
        </a:p>
      </dgm:t>
    </dgm:pt>
    <dgm:pt modelId="{E7CD61C4-F400-42F2-ADDB-790D10A8FC5D}" type="sibTrans" cxnId="{83643818-5711-4355-82E1-E464A869395D}">
      <dgm:prSet/>
      <dgm:spPr/>
      <dgm:t>
        <a:bodyPr/>
        <a:lstStyle/>
        <a:p>
          <a:endParaRPr lang="en-US"/>
        </a:p>
      </dgm:t>
    </dgm:pt>
    <dgm:pt modelId="{136A4F46-0CE8-4C4B-B31D-AB7FF708D734}" type="parTrans" cxnId="{83643818-5711-4355-82E1-E464A869395D}">
      <dgm:prSet/>
      <dgm:spPr/>
      <dgm:t>
        <a:bodyPr/>
        <a:lstStyle/>
        <a:p>
          <a:endParaRPr lang="en-US"/>
        </a:p>
      </dgm:t>
    </dgm:pt>
    <dgm:pt modelId="{793A2F16-741D-4892-980E-A1122C639A2B}">
      <dgm:prSet phldrT="[Text]" custT="1"/>
      <dgm:spPr/>
      <dgm:t>
        <a:bodyPr/>
        <a:lstStyle/>
        <a:p>
          <a:pPr>
            <a:buFont typeface="Symbol" panose="05050102010706020507" pitchFamily="18" charset="2"/>
            <a:buChar char=""/>
          </a:pPr>
          <a:endParaRPr lang="en-US" sz="1100" dirty="0"/>
        </a:p>
      </dgm:t>
    </dgm:pt>
    <dgm:pt modelId="{97D3F77F-24A8-46B3-8606-AD183BB739AC}" type="parTrans" cxnId="{FE9A180E-52C0-4888-BBE3-39D63E55F941}">
      <dgm:prSet/>
      <dgm:spPr/>
      <dgm:t>
        <a:bodyPr/>
        <a:lstStyle/>
        <a:p>
          <a:endParaRPr lang="en-US"/>
        </a:p>
      </dgm:t>
    </dgm:pt>
    <dgm:pt modelId="{407B2216-B7B7-438B-BE50-F9F680495B82}" type="sibTrans" cxnId="{FE9A180E-52C0-4888-BBE3-39D63E55F941}">
      <dgm:prSet/>
      <dgm:spPr/>
      <dgm:t>
        <a:bodyPr/>
        <a:lstStyle/>
        <a:p>
          <a:endParaRPr lang="en-US"/>
        </a:p>
      </dgm:t>
    </dgm:pt>
    <dgm:pt modelId="{A5298130-D28B-4029-8388-E5EA8805A859}">
      <dgm:prSet phldrT="[Text]"/>
      <dgm:spPr/>
      <dgm:t>
        <a:bodyPr/>
        <a:lstStyle/>
        <a:p>
          <a:r>
            <a:rPr lang="en-US" dirty="0"/>
            <a:t>Understanding the relationship and connection between Front End and Back End</a:t>
          </a:r>
        </a:p>
      </dgm:t>
    </dgm:pt>
    <dgm:pt modelId="{D3715BAA-BF46-4EEE-8C4A-2B3F1D432BEC}" type="sibTrans" cxnId="{D03999E4-D677-49EC-A03C-2B6FC84EA568}">
      <dgm:prSet/>
      <dgm:spPr/>
      <dgm:t>
        <a:bodyPr/>
        <a:lstStyle/>
        <a:p>
          <a:endParaRPr lang="en-US"/>
        </a:p>
      </dgm:t>
    </dgm:pt>
    <dgm:pt modelId="{3022FABB-2C73-4989-9173-8CBFB9B3321B}" type="parTrans" cxnId="{D03999E4-D677-49EC-A03C-2B6FC84EA568}">
      <dgm:prSet/>
      <dgm:spPr/>
      <dgm:t>
        <a:bodyPr/>
        <a:lstStyle/>
        <a:p>
          <a:endParaRPr lang="en-US"/>
        </a:p>
      </dgm:t>
    </dgm:pt>
    <dgm:pt modelId="{471802F8-2041-48CC-AACA-B742D624691F}">
      <dgm:prSet phldrT="[Text]" custT="1"/>
      <dgm:spPr/>
      <dgm:t>
        <a:bodyPr/>
        <a:lstStyle/>
        <a:p>
          <a:endParaRPr lang="en-US" sz="1100" dirty="0"/>
        </a:p>
      </dgm:t>
    </dgm:pt>
    <dgm:pt modelId="{24B113C5-0197-4DF5-9541-19C51067D767}" type="parTrans" cxnId="{F4DD8BD4-A485-435B-864F-8080F9FBA0AF}">
      <dgm:prSet/>
      <dgm:spPr/>
      <dgm:t>
        <a:bodyPr/>
        <a:lstStyle/>
        <a:p>
          <a:endParaRPr lang="en-US"/>
        </a:p>
      </dgm:t>
    </dgm:pt>
    <dgm:pt modelId="{24BE76B5-0EC2-4026-B17F-9410C967290A}" type="sibTrans" cxnId="{F4DD8BD4-A485-435B-864F-8080F9FBA0AF}">
      <dgm:prSet/>
      <dgm:spPr/>
      <dgm:t>
        <a:bodyPr/>
        <a:lstStyle/>
        <a:p>
          <a:endParaRPr lang="en-US"/>
        </a:p>
      </dgm:t>
    </dgm:pt>
    <dgm:pt modelId="{4C943897-5D59-4877-9D96-A13FB8772207}">
      <dgm:prSet/>
      <dgm:spPr/>
      <dgm:t>
        <a:bodyPr/>
        <a:lstStyle/>
        <a:p>
          <a:pPr>
            <a:buFont typeface="Symbol" panose="05050102010706020507" pitchFamily="18" charset="2"/>
            <a:buChar char=""/>
          </a:pPr>
          <a:r>
            <a:rPr lang="en-US" dirty="0"/>
            <a:t>Creating the basic layout and file structure of the project.</a:t>
          </a:r>
        </a:p>
      </dgm:t>
    </dgm:pt>
    <dgm:pt modelId="{627E22E7-9E09-4BC0-9B36-85F3A63E35D4}" type="parTrans" cxnId="{1C100488-72E8-4FC6-95FB-12C310B809A8}">
      <dgm:prSet/>
      <dgm:spPr/>
      <dgm:t>
        <a:bodyPr/>
        <a:lstStyle/>
        <a:p>
          <a:endParaRPr lang="en-US"/>
        </a:p>
      </dgm:t>
    </dgm:pt>
    <dgm:pt modelId="{6B2A6679-068B-4862-B095-A5EED9660C44}" type="sibTrans" cxnId="{1C100488-72E8-4FC6-95FB-12C310B809A8}">
      <dgm:prSet/>
      <dgm:spPr/>
      <dgm:t>
        <a:bodyPr/>
        <a:lstStyle/>
        <a:p>
          <a:endParaRPr lang="en-US"/>
        </a:p>
      </dgm:t>
    </dgm:pt>
    <dgm:pt modelId="{DCEEEED6-F066-49D4-AF08-3792456A5681}">
      <dgm:prSet/>
      <dgm:spPr/>
      <dgm:t>
        <a:bodyPr/>
        <a:lstStyle/>
        <a:p>
          <a:r>
            <a:rPr lang="en-US" dirty="0"/>
            <a:t>Creating the Front End of the Web Portal with HTML/CSS/JS</a:t>
          </a:r>
        </a:p>
      </dgm:t>
    </dgm:pt>
    <dgm:pt modelId="{1BD8F193-CEBD-4F0E-9B62-10DEBEC6E58B}" type="parTrans" cxnId="{08F789EC-BDF2-42AB-978E-8D57DE30A796}">
      <dgm:prSet/>
      <dgm:spPr/>
      <dgm:t>
        <a:bodyPr/>
        <a:lstStyle/>
        <a:p>
          <a:endParaRPr lang="en-US"/>
        </a:p>
      </dgm:t>
    </dgm:pt>
    <dgm:pt modelId="{1CB9804E-2001-47E5-B1E0-B83073558C02}" type="sibTrans" cxnId="{08F789EC-BDF2-42AB-978E-8D57DE30A796}">
      <dgm:prSet/>
      <dgm:spPr/>
      <dgm:t>
        <a:bodyPr/>
        <a:lstStyle/>
        <a:p>
          <a:endParaRPr lang="en-US"/>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290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15516"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4222" y="452983"/>
          <a:ext cx="2877356" cy="678904"/>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Creating the basic layout and file structure of the project.</a:t>
          </a:r>
        </a:p>
      </dsp:txBody>
      <dsp:txXfrm>
        <a:off x="37363" y="486124"/>
        <a:ext cx="2811074" cy="612622"/>
      </dsp:txXfrm>
    </dsp:sp>
    <dsp:sp modelId="{758D5B13-38AE-45F7-98C4-09EB759BE6CE}">
      <dsp:nvSpPr>
        <dsp:cNvPr id="0" name=""/>
        <dsp:cNvSpPr/>
      </dsp:nvSpPr>
      <dsp:spPr>
        <a:xfrm>
          <a:off x="176864"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dirty="0"/>
            <a:t>Project Start</a:t>
          </a:r>
        </a:p>
      </dsp:txBody>
      <dsp:txXfrm>
        <a:off x="176864" y="1960721"/>
        <a:ext cx="2532073" cy="412591"/>
      </dsp:txXfrm>
    </dsp:sp>
    <dsp:sp modelId="{122817D5-8222-4C8D-9729-70B4365EB01A}">
      <dsp:nvSpPr>
        <dsp:cNvPr id="0" name=""/>
        <dsp:cNvSpPr/>
      </dsp:nvSpPr>
      <dsp:spPr>
        <a:xfrm>
          <a:off x="3148367" y="1870725"/>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0935" y="1843896"/>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07186" y="2564475"/>
          <a:ext cx="2882362" cy="680085"/>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Learning Various Technologies like Django and HTML/CSS/JS</a:t>
          </a:r>
        </a:p>
      </dsp:txBody>
      <dsp:txXfrm>
        <a:off x="1740385" y="2597674"/>
        <a:ext cx="2815964" cy="613687"/>
      </dsp:txXfrm>
    </dsp:sp>
    <dsp:sp modelId="{8FF73369-380C-4139-8831-18DE84DDBF21}">
      <dsp:nvSpPr>
        <dsp:cNvPr id="0" name=""/>
        <dsp:cNvSpPr/>
      </dsp:nvSpPr>
      <dsp:spPr>
        <a:xfrm>
          <a:off x="1848234" y="1277937"/>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endParaRPr lang="en-US" sz="1100" kern="1200" dirty="0"/>
        </a:p>
      </dsp:txBody>
      <dsp:txXfrm>
        <a:off x="1848234" y="1277937"/>
        <a:ext cx="2532073" cy="412591"/>
      </dsp:txXfrm>
    </dsp:sp>
    <dsp:sp modelId="{39C46977-0252-4CBE-8969-583066E313E3}">
      <dsp:nvSpPr>
        <dsp:cNvPr id="0" name=""/>
        <dsp:cNvSpPr/>
      </dsp:nvSpPr>
      <dsp:spPr>
        <a:xfrm>
          <a:off x="4785640"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6"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6962" y="452983"/>
          <a:ext cx="2877356" cy="678904"/>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anchor="ctr" anchorCtr="0">
          <a:noAutofit/>
        </a:bodyPr>
        <a:lstStyle/>
        <a:p>
          <a:pPr marL="0" lvl="0" indent="0" algn="l" defTabSz="488950">
            <a:lnSpc>
              <a:spcPct val="90000"/>
            </a:lnSpc>
            <a:spcBef>
              <a:spcPct val="0"/>
            </a:spcBef>
            <a:spcAft>
              <a:spcPct val="35000"/>
            </a:spcAft>
            <a:buNone/>
          </a:pPr>
          <a:r>
            <a:rPr lang="en-US" sz="1100" kern="1200" dirty="0"/>
            <a:t>Creating the Front End of the Web Portal with HTML/CSS/JS</a:t>
          </a:r>
        </a:p>
      </dsp:txBody>
      <dsp:txXfrm>
        <a:off x="3380103" y="486124"/>
        <a:ext cx="2811074" cy="612622"/>
      </dsp:txXfrm>
    </dsp:sp>
    <dsp:sp modelId="{7F3E9C62-3947-4771-90EC-B97106CD8A08}">
      <dsp:nvSpPr>
        <dsp:cNvPr id="0" name=""/>
        <dsp:cNvSpPr/>
      </dsp:nvSpPr>
      <dsp:spPr>
        <a:xfrm>
          <a:off x="3519604"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Front End</a:t>
          </a:r>
        </a:p>
      </dsp:txBody>
      <dsp:txXfrm>
        <a:off x="3519604" y="1960721"/>
        <a:ext cx="2532073" cy="412591"/>
      </dsp:txXfrm>
    </dsp:sp>
    <dsp:sp modelId="{A73CB8F7-4EC2-49BB-92A6-536CC0F3CBB5}">
      <dsp:nvSpPr>
        <dsp:cNvPr id="0" name=""/>
        <dsp:cNvSpPr/>
      </dsp:nvSpPr>
      <dsp:spPr>
        <a:xfrm>
          <a:off x="6454507"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7122"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829" y="2519362"/>
          <a:ext cx="2877356" cy="95046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anchor="ctr" anchorCtr="0">
          <a:noAutofit/>
        </a:bodyPr>
        <a:lstStyle/>
        <a:p>
          <a:pPr marL="0" lvl="0" indent="0" algn="l" defTabSz="488950">
            <a:lnSpc>
              <a:spcPct val="90000"/>
            </a:lnSpc>
            <a:spcBef>
              <a:spcPct val="0"/>
            </a:spcBef>
            <a:spcAft>
              <a:spcPct val="35000"/>
            </a:spcAft>
            <a:buNone/>
          </a:pPr>
          <a:r>
            <a:rPr lang="en-US" sz="1100" kern="1200" dirty="0"/>
            <a:t>Understanding the relationship and connection between Front End and Back End</a:t>
          </a:r>
        </a:p>
      </dsp:txBody>
      <dsp:txXfrm>
        <a:off x="5062227" y="2565760"/>
        <a:ext cx="2784560" cy="857670"/>
      </dsp:txXfrm>
    </dsp:sp>
    <dsp:sp modelId="{8DC5C452-353D-4AE5-8BF8-80D320995E1F}">
      <dsp:nvSpPr>
        <dsp:cNvPr id="0" name=""/>
        <dsp:cNvSpPr/>
      </dsp:nvSpPr>
      <dsp:spPr>
        <a:xfrm>
          <a:off x="5188470" y="1277937"/>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None/>
          </a:pPr>
          <a:endParaRPr lang="en-US" sz="1100" kern="1200" dirty="0"/>
        </a:p>
      </dsp:txBody>
      <dsp:txXfrm>
        <a:off x="5188470" y="1277937"/>
        <a:ext cx="2532073" cy="412591"/>
      </dsp:txXfrm>
    </dsp:sp>
    <dsp:sp modelId="{98C4FC6E-8593-49BF-943F-BD3D8B8F01C9}">
      <dsp:nvSpPr>
        <dsp:cNvPr id="0" name=""/>
        <dsp:cNvSpPr/>
      </dsp:nvSpPr>
      <dsp:spPr>
        <a:xfrm>
          <a:off x="812337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95989"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4695" y="452983"/>
          <a:ext cx="2877356" cy="678904"/>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Creating the Back End Functionality of the Web Portal with Django</a:t>
          </a:r>
        </a:p>
      </dsp:txBody>
      <dsp:txXfrm>
        <a:off x="6717836" y="486124"/>
        <a:ext cx="2811074" cy="612622"/>
      </dsp:txXfrm>
    </dsp:sp>
    <dsp:sp modelId="{B17A258B-FAAC-4F53-ABB2-AFA3F4071AED}">
      <dsp:nvSpPr>
        <dsp:cNvPr id="0" name=""/>
        <dsp:cNvSpPr/>
      </dsp:nvSpPr>
      <dsp:spPr>
        <a:xfrm>
          <a:off x="6857337"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Back End</a:t>
          </a:r>
        </a:p>
      </dsp:txBody>
      <dsp:txXfrm>
        <a:off x="6857337" y="1960721"/>
        <a:ext cx="2532073"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4/23/2023</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dirty="0"/>
          </a:p>
        </p:txBody>
      </p:sp>
    </p:spTree>
    <p:extLst>
      <p:ext uri="{BB962C8B-B14F-4D97-AF65-F5344CB8AC3E}">
        <p14:creationId xmlns:p14="http://schemas.microsoft.com/office/powerpoint/2010/main" val="220709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8</a:t>
            </a:fld>
            <a:endParaRPr lang="en-US" dirty="0"/>
          </a:p>
        </p:txBody>
      </p:sp>
    </p:spTree>
    <p:extLst>
      <p:ext uri="{BB962C8B-B14F-4D97-AF65-F5344CB8AC3E}">
        <p14:creationId xmlns:p14="http://schemas.microsoft.com/office/powerpoint/2010/main" val="30514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12</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dirty="0" err="1"/>
              <a:t>farmConnect</a:t>
            </a:r>
            <a:endParaRPr lang="en-US"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lstStyle/>
          <a:p>
            <a:r>
              <a:rPr lang="en-US" dirty="0"/>
              <a:t>Team Yarr</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Basic Divisions</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Front End</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Backend</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Add functionality to the website.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err="1"/>
              <a:t>farmConnect</a:t>
            </a:r>
            <a:endParaRPr lang="en-US" dirty="0"/>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23/4/2023</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err="1"/>
              <a:t>farmConnect</a:t>
            </a:r>
            <a:r>
              <a:rPr lang="en-US" dirty="0"/>
              <a:t> is a web portal that uses HTML, CSS, JavaScript and Django to enable farmers to connect directly with consumers, bypassing middlemen, for more efficient and cost-effective transactions.</a:t>
            </a:r>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a:lstStyle/>
          <a:p>
            <a:r>
              <a:rPr lang="en-US" dirty="0" err="1"/>
              <a:t>farmConnect</a:t>
            </a:r>
            <a:endParaRPr lang="en-US" dirty="0"/>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a:lstStyle/>
          <a:p>
            <a:r>
              <a:rPr lang="en-US" dirty="0"/>
              <a:t>23/4/2023</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Freeform: Shape 3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4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0" name="Freeform: Shape 46">
            <a:extLst>
              <a:ext uri="{FF2B5EF4-FFF2-40B4-BE49-F238E27FC236}">
                <a16:creationId xmlns:a16="http://schemas.microsoft.com/office/drawing/2014/main" id="{BB168F72-A342-4B52-B314-F53AC19A4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48">
            <a:extLst>
              <a:ext uri="{FF2B5EF4-FFF2-40B4-BE49-F238E27FC236}">
                <a16:creationId xmlns:a16="http://schemas.microsoft.com/office/drawing/2014/main" id="{66E92082-8FC1-49D3-A908-48C155A81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50">
            <a:extLst>
              <a:ext uri="{FF2B5EF4-FFF2-40B4-BE49-F238E27FC236}">
                <a16:creationId xmlns:a16="http://schemas.microsoft.com/office/drawing/2014/main" id="{DF2CC012-05E5-4253-848D-2541E40D1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76" name="Rectangle 52">
            <a:extLst>
              <a:ext uri="{FF2B5EF4-FFF2-40B4-BE49-F238E27FC236}">
                <a16:creationId xmlns:a16="http://schemas.microsoft.com/office/drawing/2014/main" id="{556C2996-B60F-44CE-A103-647E99617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77" name="Rectangle 54">
            <a:extLst>
              <a:ext uri="{FF2B5EF4-FFF2-40B4-BE49-F238E27FC236}">
                <a16:creationId xmlns:a16="http://schemas.microsoft.com/office/drawing/2014/main" id="{7AAC3D99-F527-433D-86CB-3C19B8682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56">
            <a:extLst>
              <a:ext uri="{FF2B5EF4-FFF2-40B4-BE49-F238E27FC236}">
                <a16:creationId xmlns:a16="http://schemas.microsoft.com/office/drawing/2014/main" id="{29BB8358-674B-43B4-A5A5-17176D197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2445" y="931"/>
            <a:ext cx="4077699" cy="2646947"/>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9" name="Freeform: Shape 58">
            <a:extLst>
              <a:ext uri="{FF2B5EF4-FFF2-40B4-BE49-F238E27FC236}">
                <a16:creationId xmlns:a16="http://schemas.microsoft.com/office/drawing/2014/main" id="{3C9C3854-C672-47D2-8FD3-15A88F6CE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910" y="931"/>
            <a:ext cx="4495812" cy="2866417"/>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6" name="Picture Placeholder 15" descr="Logo, company name&#10;&#10;Description automatically generated">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a:srcRect t="24125" r="1" b="7643"/>
          <a:stretch/>
        </p:blipFill>
        <p:spPr>
          <a:xfrm>
            <a:off x="1885107" y="932"/>
            <a:ext cx="3597153" cy="2454440"/>
          </a:xfrm>
          <a:custGeom>
            <a:avLst/>
            <a:gdLst/>
            <a:ahLst/>
            <a:cxnLst/>
            <a:rect l="l" t="t" r="r" b="b"/>
            <a:pathLst>
              <a:path w="3484186" h="2440484">
                <a:moveTo>
                  <a:pt x="341018" y="0"/>
                </a:moveTo>
                <a:lnTo>
                  <a:pt x="3285181" y="0"/>
                </a:lnTo>
                <a:lnTo>
                  <a:pt x="3321562" y="74937"/>
                </a:lnTo>
                <a:cubicBezTo>
                  <a:pt x="3427818" y="322243"/>
                  <a:pt x="3484186" y="608579"/>
                  <a:pt x="3484186" y="914184"/>
                </a:cubicBezTo>
                <a:cubicBezTo>
                  <a:pt x="3484186" y="1109268"/>
                  <a:pt x="3428334" y="1265837"/>
                  <a:pt x="3303173" y="1421888"/>
                </a:cubicBezTo>
                <a:cubicBezTo>
                  <a:pt x="3172255" y="1585125"/>
                  <a:pt x="2975540" y="1735475"/>
                  <a:pt x="2767237" y="1894635"/>
                </a:cubicBezTo>
                <a:cubicBezTo>
                  <a:pt x="2728806" y="1923966"/>
                  <a:pt x="2689104" y="1954332"/>
                  <a:pt x="2649403" y="1985068"/>
                </a:cubicBezTo>
                <a:cubicBezTo>
                  <a:pt x="2294030" y="2260140"/>
                  <a:pt x="2034660" y="2440484"/>
                  <a:pt x="1681157" y="2440484"/>
                </a:cubicBezTo>
                <a:cubicBezTo>
                  <a:pt x="1142528" y="2440484"/>
                  <a:pt x="761064" y="2219109"/>
                  <a:pt x="405691" y="1700219"/>
                </a:cubicBezTo>
                <a:cubicBezTo>
                  <a:pt x="359186" y="1632303"/>
                  <a:pt x="313726" y="1570535"/>
                  <a:pt x="269763" y="1510839"/>
                </a:cubicBezTo>
                <a:cubicBezTo>
                  <a:pt x="87553" y="1263318"/>
                  <a:pt x="0" y="1134597"/>
                  <a:pt x="0" y="914184"/>
                </a:cubicBezTo>
                <a:cubicBezTo>
                  <a:pt x="0" y="695327"/>
                  <a:pt x="54880" y="479135"/>
                  <a:pt x="162994" y="271610"/>
                </a:cubicBezTo>
                <a:cubicBezTo>
                  <a:pt x="189444" y="220858"/>
                  <a:pt x="218734" y="171179"/>
                  <a:pt x="250799" y="122658"/>
                </a:cubicBezTo>
                <a:close/>
              </a:path>
            </a:pathLst>
          </a:custGeom>
        </p:spPr>
      </p:pic>
      <p:sp>
        <p:nvSpPr>
          <p:cNvPr id="61" name="Freeform: Shape 60">
            <a:extLst>
              <a:ext uri="{FF2B5EF4-FFF2-40B4-BE49-F238E27FC236}">
                <a16:creationId xmlns:a16="http://schemas.microsoft.com/office/drawing/2014/main" id="{79B0DD84-F9C6-48C3-BA91-5C0FBC81E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67" y="2857856"/>
            <a:ext cx="4211055" cy="4000145"/>
          </a:xfrm>
          <a:custGeom>
            <a:avLst/>
            <a:gdLst>
              <a:gd name="connsiteX0" fmla="*/ 1165310 w 4211055"/>
              <a:gd name="connsiteY0" fmla="*/ 990 h 4000145"/>
              <a:gd name="connsiteX1" fmla="*/ 2418078 w 4211055"/>
              <a:gd name="connsiteY1" fmla="*/ 367333 h 4000145"/>
              <a:gd name="connsiteX2" fmla="*/ 4174528 w 4211055"/>
              <a:gd name="connsiteY2" fmla="*/ 3871009 h 4000145"/>
              <a:gd name="connsiteX3" fmla="*/ 4145661 w 4211055"/>
              <a:gd name="connsiteY3" fmla="*/ 4000145 h 4000145"/>
              <a:gd name="connsiteX4" fmla="*/ 0 w 4211055"/>
              <a:gd name="connsiteY4" fmla="*/ 4000145 h 4000145"/>
              <a:gd name="connsiteX5" fmla="*/ 0 w 4211055"/>
              <a:gd name="connsiteY5" fmla="*/ 251609 h 4000145"/>
              <a:gd name="connsiteX6" fmla="*/ 158783 w 4211055"/>
              <a:gd name="connsiteY6" fmla="*/ 182603 h 4000145"/>
              <a:gd name="connsiteX7" fmla="*/ 1165310 w 4211055"/>
              <a:gd name="connsiteY7" fmla="*/ 990 h 40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1055" h="4000145">
                <a:moveTo>
                  <a:pt x="1165310" y="990"/>
                </a:moveTo>
                <a:cubicBezTo>
                  <a:pt x="1578456" y="12730"/>
                  <a:pt x="2002082" y="129252"/>
                  <a:pt x="2418078" y="367333"/>
                </a:cubicBezTo>
                <a:cubicBezTo>
                  <a:pt x="3626917" y="1059170"/>
                  <a:pt x="4390740" y="2547253"/>
                  <a:pt x="4174528" y="3871009"/>
                </a:cubicBezTo>
                <a:lnTo>
                  <a:pt x="4145661" y="4000145"/>
                </a:lnTo>
                <a:lnTo>
                  <a:pt x="0" y="4000145"/>
                </a:lnTo>
                <a:lnTo>
                  <a:pt x="0" y="251609"/>
                </a:lnTo>
                <a:lnTo>
                  <a:pt x="158783" y="182603"/>
                </a:lnTo>
                <a:cubicBezTo>
                  <a:pt x="479801" y="54981"/>
                  <a:pt x="818871" y="-8854"/>
                  <a:pt x="116531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3" name="Freeform: Shape 62">
            <a:extLst>
              <a:ext uri="{FF2B5EF4-FFF2-40B4-BE49-F238E27FC236}">
                <a16:creationId xmlns:a16="http://schemas.microsoft.com/office/drawing/2014/main" id="{B60AD925-C857-4641-888D-DD8B23E2F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67" y="2508940"/>
            <a:ext cx="4611389" cy="4349060"/>
          </a:xfrm>
          <a:custGeom>
            <a:avLst/>
            <a:gdLst>
              <a:gd name="connsiteX0" fmla="*/ 1027223 w 4611389"/>
              <a:gd name="connsiteY0" fmla="*/ 1561 h 4349060"/>
              <a:gd name="connsiteX1" fmla="*/ 2494275 w 4611389"/>
              <a:gd name="connsiteY1" fmla="*/ 407320 h 4349060"/>
              <a:gd name="connsiteX2" fmla="*/ 4571779 w 4611389"/>
              <a:gd name="connsiteY2" fmla="*/ 4223172 h 4349060"/>
              <a:gd name="connsiteX3" fmla="*/ 4542246 w 4611389"/>
              <a:gd name="connsiteY3" fmla="*/ 4349060 h 4349060"/>
              <a:gd name="connsiteX4" fmla="*/ 0 w 4611389"/>
              <a:gd name="connsiteY4" fmla="*/ 4349060 h 4349060"/>
              <a:gd name="connsiteX5" fmla="*/ 0 w 4611389"/>
              <a:gd name="connsiteY5" fmla="*/ 145315 h 4349060"/>
              <a:gd name="connsiteX6" fmla="*/ 177713 w 4611389"/>
              <a:gd name="connsiteY6" fmla="*/ 92596 h 4349060"/>
              <a:gd name="connsiteX7" fmla="*/ 1027223 w 4611389"/>
              <a:gd name="connsiteY7" fmla="*/ 1561 h 434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1389" h="4349060">
                <a:moveTo>
                  <a:pt x="1027223" y="1561"/>
                </a:moveTo>
                <a:cubicBezTo>
                  <a:pt x="1510283" y="16927"/>
                  <a:pt x="2006320" y="146146"/>
                  <a:pt x="2494275" y="407320"/>
                </a:cubicBezTo>
                <a:cubicBezTo>
                  <a:pt x="3912216" y="1166261"/>
                  <a:pt x="4815410" y="2787044"/>
                  <a:pt x="4571779" y="4223172"/>
                </a:cubicBezTo>
                <a:lnTo>
                  <a:pt x="4542246" y="4349060"/>
                </a:lnTo>
                <a:lnTo>
                  <a:pt x="0" y="4349060"/>
                </a:lnTo>
                <a:lnTo>
                  <a:pt x="0" y="145315"/>
                </a:lnTo>
                <a:lnTo>
                  <a:pt x="177713" y="92596"/>
                </a:lnTo>
                <a:cubicBezTo>
                  <a:pt x="453211" y="23999"/>
                  <a:pt x="737889" y="-7642"/>
                  <a:pt x="1027223" y="156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5" name="Freeform: Shape 64">
            <a:extLst>
              <a:ext uri="{FF2B5EF4-FFF2-40B4-BE49-F238E27FC236}">
                <a16:creationId xmlns:a16="http://schemas.microsoft.com/office/drawing/2014/main" id="{BE884327-3F40-4804-B573-A711D5B9B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67" y="2701446"/>
            <a:ext cx="4406602" cy="4156555"/>
          </a:xfrm>
          <a:custGeom>
            <a:avLst/>
            <a:gdLst>
              <a:gd name="connsiteX0" fmla="*/ 889013 w 4406602"/>
              <a:gd name="connsiteY0" fmla="*/ 852 h 4156555"/>
              <a:gd name="connsiteX1" fmla="*/ 1050987 w 4406602"/>
              <a:gd name="connsiteY1" fmla="*/ 1462 h 4156555"/>
              <a:gd name="connsiteX2" fmla="*/ 2424489 w 4406602"/>
              <a:gd name="connsiteY2" fmla="*/ 381317 h 4156555"/>
              <a:gd name="connsiteX3" fmla="*/ 4369518 w 4406602"/>
              <a:gd name="connsiteY3" fmla="*/ 3953563 h 4156555"/>
              <a:gd name="connsiteX4" fmla="*/ 4321892 w 4406602"/>
              <a:gd name="connsiteY4" fmla="*/ 4156555 h 4156555"/>
              <a:gd name="connsiteX5" fmla="*/ 0 w 4406602"/>
              <a:gd name="connsiteY5" fmla="*/ 4156555 h 4156555"/>
              <a:gd name="connsiteX6" fmla="*/ 0 w 4406602"/>
              <a:gd name="connsiteY6" fmla="*/ 165039 h 4156555"/>
              <a:gd name="connsiteX7" fmla="*/ 63879 w 4406602"/>
              <a:gd name="connsiteY7" fmla="*/ 141278 h 4156555"/>
              <a:gd name="connsiteX8" fmla="*/ 889013 w 4406602"/>
              <a:gd name="connsiteY8" fmla="*/ 852 h 415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602" h="4156555">
                <a:moveTo>
                  <a:pt x="889013" y="852"/>
                </a:moveTo>
                <a:cubicBezTo>
                  <a:pt x="942807" y="-455"/>
                  <a:pt x="996810" y="-262"/>
                  <a:pt x="1050987" y="1462"/>
                </a:cubicBezTo>
                <a:cubicBezTo>
                  <a:pt x="1503245" y="15847"/>
                  <a:pt x="1967649" y="136817"/>
                  <a:pt x="2424489" y="381317"/>
                </a:cubicBezTo>
                <a:cubicBezTo>
                  <a:pt x="3752013" y="1091807"/>
                  <a:pt x="4597613" y="2609118"/>
                  <a:pt x="4369518" y="3953563"/>
                </a:cubicBezTo>
                <a:lnTo>
                  <a:pt x="4321892" y="4156555"/>
                </a:lnTo>
                <a:lnTo>
                  <a:pt x="0" y="4156555"/>
                </a:lnTo>
                <a:lnTo>
                  <a:pt x="0" y="165039"/>
                </a:lnTo>
                <a:lnTo>
                  <a:pt x="63879" y="141278"/>
                </a:lnTo>
                <a:cubicBezTo>
                  <a:pt x="329915" y="55926"/>
                  <a:pt x="606595" y="7712"/>
                  <a:pt x="889013" y="85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Freeform: Shape 66">
            <a:extLst>
              <a:ext uri="{FF2B5EF4-FFF2-40B4-BE49-F238E27FC236}">
                <a16:creationId xmlns:a16="http://schemas.microsoft.com/office/drawing/2014/main" id="{34E10184-A355-442D-9021-64F93505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577" y="-1"/>
            <a:ext cx="4366423" cy="3629533"/>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9" name="Freeform: Shape 68">
            <a:extLst>
              <a:ext uri="{FF2B5EF4-FFF2-40B4-BE49-F238E27FC236}">
                <a16:creationId xmlns:a16="http://schemas.microsoft.com/office/drawing/2014/main" id="{5A5984C3-482F-4BE6-A94A-A4BC108D7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509726" y="1253890"/>
            <a:ext cx="2299137" cy="2600447"/>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4944979" y="3749688"/>
            <a:ext cx="6769184" cy="1698931"/>
          </a:xfrm>
        </p:spPr>
        <p:txBody>
          <a:bodyPr vert="horz" lIns="109728" tIns="109728" rIns="109728" bIns="91440" rtlCol="0" anchor="b">
            <a:normAutofit/>
          </a:bodyPr>
          <a:lstStyle/>
          <a:p>
            <a:pPr>
              <a:lnSpc>
                <a:spcPct val="120000"/>
              </a:lnSpc>
            </a:pPr>
            <a:r>
              <a:rPr lang="en-US" sz="4800">
                <a:solidFill>
                  <a:schemeClr val="tx1">
                    <a:lumMod val="85000"/>
                    <a:lumOff val="15000"/>
                  </a:schemeClr>
                </a:solidFill>
              </a:rPr>
              <a:t>Thank You</a:t>
            </a:r>
          </a:p>
        </p:txBody>
      </p:sp>
      <p:sp>
        <p:nvSpPr>
          <p:cNvPr id="71" name="Freeform: Shape 70">
            <a:extLst>
              <a:ext uri="{FF2B5EF4-FFF2-40B4-BE49-F238E27FC236}">
                <a16:creationId xmlns:a16="http://schemas.microsoft.com/office/drawing/2014/main" id="{C581FA67-1C96-496E-9B66-29EA91621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610444" y="1408571"/>
            <a:ext cx="2104785" cy="22917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6006" r="-5" b="11613"/>
          <a:stretch/>
        </p:blipFill>
        <p:spPr>
          <a:xfrm>
            <a:off x="5665364" y="1625944"/>
            <a:ext cx="2005797" cy="1856545"/>
          </a:xfrm>
          <a:custGeom>
            <a:avLst/>
            <a:gdLst/>
            <a:ahLst/>
            <a:cxnLst/>
            <a:rect l="l" t="t" r="r" b="b"/>
            <a:pathLst>
              <a:path w="1952758" h="1856545">
                <a:moveTo>
                  <a:pt x="1050696" y="72"/>
                </a:moveTo>
                <a:cubicBezTo>
                  <a:pt x="1074240" y="-319"/>
                  <a:pt x="1098206" y="888"/>
                  <a:pt x="1122790" y="3814"/>
                </a:cubicBezTo>
                <a:cubicBezTo>
                  <a:pt x="1422457" y="39482"/>
                  <a:pt x="1618916" y="192121"/>
                  <a:pt x="1779666" y="514219"/>
                </a:cubicBezTo>
                <a:cubicBezTo>
                  <a:pt x="1800700" y="556376"/>
                  <a:pt x="1821593" y="594928"/>
                  <a:pt x="1841799" y="632188"/>
                </a:cubicBezTo>
                <a:cubicBezTo>
                  <a:pt x="1925540" y="786675"/>
                  <a:pt x="1965081" y="866539"/>
                  <a:pt x="1949379" y="993363"/>
                </a:cubicBezTo>
                <a:cubicBezTo>
                  <a:pt x="1933789" y="1119292"/>
                  <a:pt x="1887856" y="1240054"/>
                  <a:pt x="1812921" y="1352303"/>
                </a:cubicBezTo>
                <a:cubicBezTo>
                  <a:pt x="1739600" y="1462107"/>
                  <a:pt x="1642211" y="1559014"/>
                  <a:pt x="1523506" y="1640237"/>
                </a:cubicBezTo>
                <a:cubicBezTo>
                  <a:pt x="1406826" y="1720101"/>
                  <a:pt x="1272393" y="1781419"/>
                  <a:pt x="1134666" y="1817524"/>
                </a:cubicBezTo>
                <a:cubicBezTo>
                  <a:pt x="993216" y="1854699"/>
                  <a:pt x="852896" y="1865372"/>
                  <a:pt x="717747" y="1849285"/>
                </a:cubicBezTo>
                <a:cubicBezTo>
                  <a:pt x="590292" y="1834115"/>
                  <a:pt x="476096" y="1795052"/>
                  <a:pt x="378263" y="1733246"/>
                </a:cubicBezTo>
                <a:cubicBezTo>
                  <a:pt x="286583" y="1675284"/>
                  <a:pt x="209395" y="1597427"/>
                  <a:pt x="148834" y="1501871"/>
                </a:cubicBezTo>
                <a:cubicBezTo>
                  <a:pt x="56013" y="1355352"/>
                  <a:pt x="5266" y="1171053"/>
                  <a:pt x="389" y="969367"/>
                </a:cubicBezTo>
                <a:cubicBezTo>
                  <a:pt x="-1237" y="902139"/>
                  <a:pt x="2233" y="832978"/>
                  <a:pt x="10941" y="762642"/>
                </a:cubicBezTo>
                <a:cubicBezTo>
                  <a:pt x="24838" y="650391"/>
                  <a:pt x="67066" y="564001"/>
                  <a:pt x="147815" y="482499"/>
                </a:cubicBezTo>
                <a:cubicBezTo>
                  <a:pt x="232281" y="397242"/>
                  <a:pt x="352434" y="323759"/>
                  <a:pt x="479662" y="245971"/>
                </a:cubicBezTo>
                <a:cubicBezTo>
                  <a:pt x="503133" y="231641"/>
                  <a:pt x="527385" y="216796"/>
                  <a:pt x="551660" y="201741"/>
                </a:cubicBezTo>
                <a:cubicBezTo>
                  <a:pt x="741804" y="83842"/>
                  <a:pt x="885890" y="2806"/>
                  <a:pt x="1050696" y="72"/>
                </a:cubicBezTo>
                <a:close/>
              </a:path>
            </a:pathLst>
          </a:custGeom>
        </p:spPr>
      </p:pic>
      <p:sp>
        <p:nvSpPr>
          <p:cNvPr id="73" name="Freeform: Shape 72">
            <a:extLst>
              <a:ext uri="{FF2B5EF4-FFF2-40B4-BE49-F238E27FC236}">
                <a16:creationId xmlns:a16="http://schemas.microsoft.com/office/drawing/2014/main" id="{F2AEA3E5-3383-4A2D-86B0-A1DC81C11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53663" y="0"/>
            <a:ext cx="3938337"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F5BC3D56-7191-4F9F-BE89-BF3E66D0B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71504" y="0"/>
            <a:ext cx="4120496"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1750" r="4" b="30283"/>
          <a:stretch/>
        </p:blipFill>
        <p:spPr>
          <a:xfrm>
            <a:off x="8566482" y="1"/>
            <a:ext cx="3625516" cy="3051729"/>
          </a:xfrm>
          <a:custGeom>
            <a:avLst/>
            <a:gdLst/>
            <a:ahLst/>
            <a:cxnLst/>
            <a:rect l="l" t="t" r="r" b="b"/>
            <a:pathLst>
              <a:path w="3577083" h="3010961">
                <a:moveTo>
                  <a:pt x="525796" y="0"/>
                </a:moveTo>
                <a:lnTo>
                  <a:pt x="3083618" y="0"/>
                </a:lnTo>
                <a:lnTo>
                  <a:pt x="3238848" y="113681"/>
                </a:lnTo>
                <a:cubicBezTo>
                  <a:pt x="3347378" y="200626"/>
                  <a:pt x="3444292" y="293564"/>
                  <a:pt x="3528988" y="391785"/>
                </a:cubicBezTo>
                <a:lnTo>
                  <a:pt x="3577083" y="453516"/>
                </a:lnTo>
                <a:lnTo>
                  <a:pt x="3577083" y="2083461"/>
                </a:lnTo>
                <a:lnTo>
                  <a:pt x="3549828" y="2118637"/>
                </a:lnTo>
                <a:cubicBezTo>
                  <a:pt x="3524255" y="2152065"/>
                  <a:pt x="3498324" y="2186586"/>
                  <a:pt x="3472099" y="2222744"/>
                </a:cubicBezTo>
                <a:cubicBezTo>
                  <a:pt x="3071290" y="2775245"/>
                  <a:pt x="2641053" y="3010961"/>
                  <a:pt x="2033556" y="3010961"/>
                </a:cubicBezTo>
                <a:cubicBezTo>
                  <a:pt x="1634857" y="3010961"/>
                  <a:pt x="1342325" y="2818935"/>
                  <a:pt x="941515" y="2526044"/>
                </a:cubicBezTo>
                <a:cubicBezTo>
                  <a:pt x="896738" y="2493317"/>
                  <a:pt x="851961" y="2460984"/>
                  <a:pt x="808615" y="2429754"/>
                </a:cubicBezTo>
                <a:cubicBezTo>
                  <a:pt x="573680" y="2260282"/>
                  <a:pt x="351814" y="2100194"/>
                  <a:pt x="204156" y="1926383"/>
                </a:cubicBezTo>
                <a:cubicBezTo>
                  <a:pt x="62993" y="1760224"/>
                  <a:pt x="0" y="1593511"/>
                  <a:pt x="0" y="1385790"/>
                </a:cubicBezTo>
                <a:cubicBezTo>
                  <a:pt x="0" y="865148"/>
                  <a:pt x="162751" y="397028"/>
                  <a:pt x="458321" y="67626"/>
                </a:cubicBezTo>
                <a:close/>
              </a:path>
            </a:pathLst>
          </a:custGeo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3578" r="5" b="8336"/>
          <a:stretch/>
        </p:blipFill>
        <p:spPr>
          <a:xfrm>
            <a:off x="27367" y="3098486"/>
            <a:ext cx="3958391" cy="3759514"/>
          </a:xfrm>
          <a:custGeom>
            <a:avLst/>
            <a:gdLst/>
            <a:ahLst/>
            <a:cxnLst/>
            <a:rect l="l" t="t" r="r" b="b"/>
            <a:pathLst>
              <a:path w="3958391" h="3759514">
                <a:moveTo>
                  <a:pt x="994249" y="760"/>
                </a:moveTo>
                <a:cubicBezTo>
                  <a:pt x="1039579" y="-406"/>
                  <a:pt x="1085085" y="-233"/>
                  <a:pt x="1130737" y="1303"/>
                </a:cubicBezTo>
                <a:cubicBezTo>
                  <a:pt x="1511837" y="14131"/>
                  <a:pt x="1903175" y="122000"/>
                  <a:pt x="2288137" y="340023"/>
                </a:cubicBezTo>
                <a:cubicBezTo>
                  <a:pt x="3406793" y="973576"/>
                  <a:pt x="4119349" y="2326581"/>
                  <a:pt x="3927142" y="3525438"/>
                </a:cubicBezTo>
                <a:lnTo>
                  <a:pt x="3875245" y="3759514"/>
                </a:lnTo>
                <a:lnTo>
                  <a:pt x="0" y="3759514"/>
                </a:lnTo>
                <a:lnTo>
                  <a:pt x="0" y="251311"/>
                </a:lnTo>
                <a:lnTo>
                  <a:pt x="77902" y="212987"/>
                </a:lnTo>
                <a:cubicBezTo>
                  <a:pt x="368223" y="82628"/>
                  <a:pt x="676937" y="8916"/>
                  <a:pt x="994249" y="760"/>
                </a:cubicBezTo>
                <a:close/>
              </a:path>
            </a:pathLst>
          </a:custGeom>
          <a:ln>
            <a:noFill/>
          </a:ln>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914400" y="6172200"/>
            <a:ext cx="3017520" cy="457200"/>
          </a:xfrm>
        </p:spPr>
        <p:txBody>
          <a:bodyPr vert="horz" lIns="109728" tIns="109728" rIns="109728" bIns="91440" rtlCol="0" anchor="ctr">
            <a:normAutofit/>
          </a:bodyPr>
          <a:lstStyle/>
          <a:p>
            <a:pPr algn="l">
              <a:spcAft>
                <a:spcPts val="600"/>
              </a:spcAft>
            </a:pPr>
            <a:r>
              <a:rPr lang="en-US" spc="150">
                <a:solidFill>
                  <a:srgbClr val="FFFFFF"/>
                </a:solidFill>
              </a:rPr>
              <a:t>23/4/2023</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4884438" y="6170613"/>
            <a:ext cx="5358112" cy="457200"/>
          </a:xfrm>
        </p:spPr>
        <p:txBody>
          <a:bodyPr vert="horz" lIns="109728" tIns="109728" rIns="109728" bIns="91440" rtlCol="0" anchor="ctr">
            <a:normAutofit/>
          </a:bodyPr>
          <a:lstStyle/>
          <a:p>
            <a:pPr>
              <a:spcAft>
                <a:spcPts val="600"/>
              </a:spcAft>
            </a:pPr>
            <a:r>
              <a:rPr lang="en-US" spc="150"/>
              <a:t>farmConnect</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515600" y="6170490"/>
            <a:ext cx="1198829" cy="457200"/>
          </a:xfrm>
        </p:spPr>
        <p:txBody>
          <a:bodyPr vert="horz" lIns="109728" tIns="109728" rIns="109728" bIns="91440" rtlCol="0" anchor="b">
            <a:normAutofit/>
          </a:bodyPr>
          <a:lstStyle/>
          <a:p>
            <a:pPr algn="r">
              <a:spcAft>
                <a:spcPts val="600"/>
              </a:spcAft>
            </a:pPr>
            <a:fld id="{FAEF9944-A4F6-4C59-AEBD-678D6480B8EA}" type="slidenum">
              <a:rPr lang="en-US" smtClean="0">
                <a:solidFill>
                  <a:schemeClr val="tx1">
                    <a:lumMod val="75000"/>
                    <a:lumOff val="25000"/>
                  </a:schemeClr>
                </a:solidFill>
              </a:rPr>
              <a:pPr algn="r">
                <a:spcAft>
                  <a:spcPts val="600"/>
                </a:spcAft>
              </a:pPr>
              <a:t>12</a:t>
            </a:fld>
            <a:endParaRPr lang="en-US">
              <a:solidFill>
                <a:schemeClr val="tx1">
                  <a:lumMod val="75000"/>
                  <a:lumOff val="25000"/>
                </a:schemeClr>
              </a:solidFill>
            </a:endParaRPr>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Team Yarr</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Rajat Paliwal</a:t>
            </a:r>
          </a:p>
          <a:p>
            <a:r>
              <a:rPr lang="en-US" dirty="0"/>
              <a:t>Saurabh Saini</a:t>
            </a:r>
          </a:p>
          <a:p>
            <a:r>
              <a:rPr lang="en-US" dirty="0"/>
              <a:t>Swastik Kulshreshtha</a:t>
            </a:r>
          </a:p>
          <a:p>
            <a:r>
              <a:rPr lang="en-US" dirty="0"/>
              <a:t>Utkarsh Tailor</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err="1"/>
              <a:t>farmConnect</a:t>
            </a:r>
            <a:endParaRPr lang="en-US" dirty="0"/>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a:lstStyle/>
          <a:p>
            <a:r>
              <a:rPr lang="en-US" dirty="0"/>
              <a:t>23/4/2023</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Introduction</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a:blip r:embed="rId4"/>
          <a:srcRect t="1553" b="1553"/>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A web platform to Connect farmers with consumers directly to facilitate the sale of fresh, locally grown produce that is free from middleman commission.</a:t>
            </a:r>
          </a:p>
        </p:txBody>
      </p:sp>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err="1"/>
              <a:t>farmConnect</a:t>
            </a:r>
            <a:endParaRPr lang="en-US" dirty="0"/>
          </a:p>
        </p:txBody>
      </p:sp>
      <p:sp>
        <p:nvSpPr>
          <p:cNvPr id="23" name="Date Placeholder 22">
            <a:extLst>
              <a:ext uri="{FF2B5EF4-FFF2-40B4-BE49-F238E27FC236}">
                <a16:creationId xmlns:a16="http://schemas.microsoft.com/office/drawing/2014/main" id="{1E6C9135-E2D2-46B9-A009-739CE87EED05}"/>
              </a:ext>
            </a:extLst>
          </p:cNvPr>
          <p:cNvSpPr>
            <a:spLocks noGrp="1"/>
          </p:cNvSpPr>
          <p:nvPr>
            <p:ph type="dt" sz="half" idx="10"/>
          </p:nvPr>
        </p:nvSpPr>
        <p:spPr/>
        <p:txBody>
          <a:bodyPr/>
          <a:lstStyle/>
          <a:p>
            <a:r>
              <a:rPr lang="en-US" dirty="0"/>
              <a:t>23/4/2023</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Farmers</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Using </a:t>
            </a:r>
            <a:r>
              <a:rPr lang="en-US" dirty="0" err="1"/>
              <a:t>farmConnect</a:t>
            </a:r>
            <a:endParaRPr lang="en-US" dirty="0"/>
          </a:p>
        </p:txBody>
      </p:sp>
    </p:spTree>
    <p:extLst>
      <p:ext uri="{BB962C8B-B14F-4D97-AF65-F5344CB8AC3E}">
        <p14:creationId xmlns:p14="http://schemas.microsoft.com/office/powerpoint/2010/main" val="378934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err="1"/>
              <a:t>farmConnect</a:t>
            </a:r>
            <a:endParaRPr lang="en-US" dirty="0"/>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23/4/2023</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pic>
        <p:nvPicPr>
          <p:cNvPr id="10" name="Content Placeholder 9" descr="A picture containing text, grass, sky, outdoor&#10;&#10;Description automatically generated">
            <a:extLst>
              <a:ext uri="{FF2B5EF4-FFF2-40B4-BE49-F238E27FC236}">
                <a16:creationId xmlns:a16="http://schemas.microsoft.com/office/drawing/2014/main" id="{261FDA46-4C45-050B-84B5-76E6F9D83D79}"/>
              </a:ext>
            </a:extLst>
          </p:cNvPr>
          <p:cNvPicPr>
            <a:picLocks noGrp="1" noChangeAspect="1"/>
          </p:cNvPicPr>
          <p:nvPr>
            <p:ph idx="1"/>
          </p:nvPr>
        </p:nvPicPr>
        <p:blipFill>
          <a:blip r:embed="rId4"/>
          <a:stretch>
            <a:fillRect/>
          </a:stretch>
        </p:blipFill>
        <p:spPr>
          <a:xfrm>
            <a:off x="2114187" y="659756"/>
            <a:ext cx="8382726" cy="3863675"/>
          </a:xfrm>
        </p:spPr>
      </p:pic>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Consumers</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Using </a:t>
            </a:r>
            <a:r>
              <a:rPr lang="en-US" dirty="0" err="1"/>
              <a:t>farmConnect</a:t>
            </a:r>
            <a:endParaRPr lang="en-US" dirty="0"/>
          </a:p>
        </p:txBody>
      </p:sp>
    </p:spTree>
    <p:extLst>
      <p:ext uri="{BB962C8B-B14F-4D97-AF65-F5344CB8AC3E}">
        <p14:creationId xmlns:p14="http://schemas.microsoft.com/office/powerpoint/2010/main" val="81357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err="1"/>
              <a:t>farmConnect</a:t>
            </a:r>
            <a:endParaRPr lang="en-US" dirty="0"/>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23/4/2023</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7</a:t>
            </a:fld>
            <a:endParaRPr lang="en-US" dirty="0"/>
          </a:p>
        </p:txBody>
      </p:sp>
      <p:pic>
        <p:nvPicPr>
          <p:cNvPr id="11" name="Content Placeholder 10" descr="A picture containing diagram&#10;&#10;Description automatically generated">
            <a:extLst>
              <a:ext uri="{FF2B5EF4-FFF2-40B4-BE49-F238E27FC236}">
                <a16:creationId xmlns:a16="http://schemas.microsoft.com/office/drawing/2014/main" id="{3CA10343-A9E0-9F55-6B0A-C80CC057A84D}"/>
              </a:ext>
            </a:extLst>
          </p:cNvPr>
          <p:cNvPicPr>
            <a:picLocks noGrp="1" noChangeAspect="1"/>
          </p:cNvPicPr>
          <p:nvPr>
            <p:ph idx="1"/>
          </p:nvPr>
        </p:nvPicPr>
        <p:blipFill>
          <a:blip r:embed="rId4"/>
          <a:stretch>
            <a:fillRect/>
          </a:stretch>
        </p:blipFill>
        <p:spPr>
          <a:xfrm>
            <a:off x="1828800" y="1224395"/>
            <a:ext cx="7974013" cy="3744048"/>
          </a:xfrm>
        </p:spPr>
      </p:pic>
    </p:spTree>
    <p:extLst>
      <p:ext uri="{BB962C8B-B14F-4D97-AF65-F5344CB8AC3E}">
        <p14:creationId xmlns:p14="http://schemas.microsoft.com/office/powerpoint/2010/main" val="193365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5611990" cy="3066706"/>
          </a:xfrm>
        </p:spPr>
        <p:txBody>
          <a:bodyPr anchor="b"/>
          <a:lstStyle/>
          <a:p>
            <a:r>
              <a:rPr lang="en-US" dirty="0"/>
              <a:t>Development</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of </a:t>
            </a:r>
            <a:r>
              <a:rPr lang="en-US" dirty="0" err="1"/>
              <a:t>farmConnect</a:t>
            </a:r>
            <a:endParaRPr lang="en-US" dirty="0"/>
          </a:p>
        </p:txBody>
      </p:sp>
    </p:spTree>
    <p:extLst>
      <p:ext uri="{BB962C8B-B14F-4D97-AF65-F5344CB8AC3E}">
        <p14:creationId xmlns:p14="http://schemas.microsoft.com/office/powerpoint/2010/main" val="234890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a:lstStyle/>
          <a:p>
            <a:r>
              <a:rPr lang="en-US" dirty="0"/>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306157072"/>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a:lstStyle/>
          <a:p>
            <a:r>
              <a:rPr lang="en-US" dirty="0" err="1"/>
              <a:t>farmConnect</a:t>
            </a:r>
            <a:endParaRPr lang="en-US" dirty="0"/>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a:lstStyle/>
          <a:p>
            <a:r>
              <a:rPr lang="en-US" dirty="0"/>
              <a:t>23/4/2023</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2905447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26</TotalTime>
  <Words>210</Words>
  <Application>Microsoft Office PowerPoint</Application>
  <PresentationFormat>Widescreen</PresentationFormat>
  <Paragraphs>64</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Meiryo</vt:lpstr>
      <vt:lpstr>Arial</vt:lpstr>
      <vt:lpstr>Calibri</vt:lpstr>
      <vt:lpstr>Corbel</vt:lpstr>
      <vt:lpstr>Symbol</vt:lpstr>
      <vt:lpstr>SketchLinesVTI</vt:lpstr>
      <vt:lpstr>farmConnect</vt:lpstr>
      <vt:lpstr>Team Yarr</vt:lpstr>
      <vt:lpstr>Introduction</vt:lpstr>
      <vt:lpstr>Farmers</vt:lpstr>
      <vt:lpstr>PowerPoint Presentation</vt:lpstr>
      <vt:lpstr>Consumers</vt:lpstr>
      <vt:lpstr>PowerPoint Presentation</vt:lpstr>
      <vt:lpstr>Development</vt:lpstr>
      <vt:lpstr>Timeline</vt:lpstr>
      <vt:lpstr>Basic Divisions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farmConnect</dc:title>
  <dc:creator>Swastik kulshreshtha</dc:creator>
  <cp:lastModifiedBy>Swastik kulshreshtha</cp:lastModifiedBy>
  <cp:revision>4</cp:revision>
  <dcterms:created xsi:type="dcterms:W3CDTF">2023-04-23T07:07:44Z</dcterms:created>
  <dcterms:modified xsi:type="dcterms:W3CDTF">2023-04-23T07:34:43Z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